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083273e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083273e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083273e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083273e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083273e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083273e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083273e9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083273e9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083273e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083273e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083273e9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083273e9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083273e9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8083273e9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dc627d9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dc627d9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dc627d9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dc627d9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dc627d9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dc627d9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f192d02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f192d02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11a810e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811a810e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f192d024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f192d024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083273e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083273e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11a810e1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11a810e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be.com/playlist?list=PLFB5A1BE51964D587&amp;si=IVQwQCiwnygQcEl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PsychoPy </a:t>
            </a:r>
            <a:r>
              <a:rPr lang="zh-TW"/>
              <a:t>介紹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Event marker</a:t>
            </a:r>
            <a:endParaRPr/>
          </a:p>
        </p:txBody>
      </p:sp>
      <p:sp>
        <p:nvSpPr>
          <p:cNvPr id="147" name="Google Shape;147;p22"/>
          <p:cNvSpPr txBox="1"/>
          <p:nvPr>
            <p:ph idx="2" type="body"/>
          </p:nvPr>
        </p:nvSpPr>
        <p:spPr>
          <a:xfrm>
            <a:off x="311700" y="1017725"/>
            <a:ext cx="8478300" cy="3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6272"/>
              <a:buFont typeface="Arial"/>
              <a:buNone/>
            </a:pPr>
            <a:r>
              <a:rPr b="1" lang="zh-TW" sz="1954">
                <a:solidFill>
                  <a:schemeClr val="dk1"/>
                </a:solidFill>
              </a:rPr>
              <a:t>什麼是 Event Marker</a:t>
            </a:r>
            <a:endParaRPr b="1" sz="1954">
              <a:solidFill>
                <a:schemeClr val="dk1"/>
              </a:solidFill>
            </a:endParaRPr>
          </a:p>
          <a:p>
            <a:pPr indent="-32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954">
                <a:solidFill>
                  <a:schemeClr val="dk1"/>
                </a:solidFill>
              </a:rPr>
              <a:t>在實驗或量測中，用來標記「事件發生的時間點」的小訊號</a:t>
            </a:r>
            <a:br>
              <a:rPr lang="zh-TW" sz="1954">
                <a:solidFill>
                  <a:schemeClr val="dk1"/>
                </a:solidFill>
              </a:rPr>
            </a:br>
            <a:br>
              <a:rPr lang="zh-TW" sz="1954">
                <a:solidFill>
                  <a:schemeClr val="dk1"/>
                </a:solidFill>
              </a:rPr>
            </a:br>
            <a:endParaRPr sz="1954">
              <a:solidFill>
                <a:schemeClr val="dk1"/>
              </a:solidFill>
            </a:endParaRPr>
          </a:p>
          <a:p>
            <a:pPr indent="-32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954">
                <a:solidFill>
                  <a:schemeClr val="dk1"/>
                </a:solidFill>
              </a:rPr>
              <a:t>確保數據與刺激/反應能夠 精準對齊 (time-locking)</a:t>
            </a:r>
            <a:br>
              <a:rPr lang="zh-TW" sz="1954">
                <a:solidFill>
                  <a:schemeClr val="dk1"/>
                </a:solidFill>
              </a:rPr>
            </a:br>
            <a:endParaRPr sz="195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6272"/>
              <a:buFont typeface="Arial"/>
              <a:buNone/>
            </a:pPr>
            <a:r>
              <a:rPr b="1" lang="zh-TW" sz="1954">
                <a:solidFill>
                  <a:schemeClr val="dk1"/>
                </a:solidFill>
              </a:rPr>
              <a:t>用途</a:t>
            </a:r>
            <a:endParaRPr b="1" sz="1954">
              <a:solidFill>
                <a:schemeClr val="dk1"/>
              </a:solidFill>
            </a:endParaRPr>
          </a:p>
          <a:p>
            <a:pPr indent="-32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954">
                <a:solidFill>
                  <a:schemeClr val="dk1"/>
                </a:solidFill>
              </a:rPr>
              <a:t>標記刺激出現（例如：聲音、圖片、按鍵）</a:t>
            </a:r>
            <a:br>
              <a:rPr lang="zh-TW" sz="1954">
                <a:solidFill>
                  <a:schemeClr val="dk1"/>
                </a:solidFill>
              </a:rPr>
            </a:br>
            <a:endParaRPr sz="1954">
              <a:solidFill>
                <a:schemeClr val="dk1"/>
              </a:solidFill>
            </a:endParaRPr>
          </a:p>
          <a:p>
            <a:pPr indent="-32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954">
                <a:solidFill>
                  <a:schemeClr val="dk1"/>
                </a:solidFill>
              </a:rPr>
              <a:t>區分不同條件或任務（Standard / Target / Response）</a:t>
            </a:r>
            <a:br>
              <a:rPr lang="zh-TW" sz="1954">
                <a:solidFill>
                  <a:schemeClr val="dk1"/>
                </a:solidFill>
              </a:rPr>
            </a:br>
            <a:endParaRPr sz="1954">
              <a:solidFill>
                <a:schemeClr val="dk1"/>
              </a:solidFill>
            </a:endParaRPr>
          </a:p>
          <a:p>
            <a:pPr indent="-32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954">
                <a:solidFill>
                  <a:schemeClr val="dk1"/>
                </a:solidFill>
              </a:rPr>
              <a:t>幫助後續分析，例如：事件相關電位 (ERP) 計算</a:t>
            </a:r>
            <a:endParaRPr sz="195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663" y="2427575"/>
            <a:ext cx="374332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Event marker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實驗中psychopy跟cygnus是分開紀錄檔案</a:t>
            </a:r>
            <a:br>
              <a:rPr lang="zh-TW"/>
            </a:br>
            <a:r>
              <a:rPr lang="zh-TW"/>
              <a:t>我們的實驗室以毫秒為單位的</a:t>
            </a:r>
            <a:br>
              <a:rPr lang="zh-TW"/>
            </a:br>
            <a:r>
              <a:rPr lang="zh-TW"/>
              <a:t>因此每個刺激都無法用人為的去打marker</a:t>
            </a:r>
            <a:br>
              <a:rPr lang="zh-TW"/>
            </a:br>
            <a:r>
              <a:rPr lang="zh-TW"/>
              <a:t>所以要讓影片撥放的時候自己記錄</a:t>
            </a:r>
            <a:br>
              <a:rPr lang="zh-TW"/>
            </a:br>
            <a:br>
              <a:rPr lang="zh-TW"/>
            </a:br>
            <a:r>
              <a:rPr lang="zh-TW"/>
              <a:t>由於cygnus跟psychopy是分開紀錄的</a:t>
            </a:r>
            <a:br>
              <a:rPr lang="zh-TW"/>
            </a:br>
            <a:r>
              <a:rPr lang="zh-TW"/>
              <a:t>即使psychopy紀錄實驗開始時間 cygnus的檔案也不知道甚麼時後開始</a:t>
            </a:r>
            <a:br>
              <a:rPr lang="zh-TW"/>
            </a:br>
            <a:r>
              <a:rPr lang="zh-TW"/>
              <a:t>實驗影片撥放開始再用手打marker誤差太大</a:t>
            </a:r>
            <a:br>
              <a:rPr lang="zh-TW"/>
            </a:br>
            <a:r>
              <a:rPr lang="zh-TW"/>
              <a:t>所以要讓cygnus跟psychopy同時記錄evnt marker 就會使用LSL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**筆記而已 上課的時候可以解釋</a:t>
            </a:r>
            <a:br>
              <a:rPr lang="zh-TW"/>
            </a:b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250" y="1067675"/>
            <a:ext cx="5722800" cy="38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LSL(Lab Streaming Layer)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152475"/>
            <a:ext cx="82587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3740"/>
              <a:buFont typeface="Arial"/>
              <a:buNone/>
            </a:pPr>
            <a:r>
              <a:rPr b="1" lang="zh-TW" sz="1725">
                <a:solidFill>
                  <a:schemeClr val="dk1"/>
                </a:solidFill>
              </a:rPr>
              <a:t>什麼是 LSL？ **直接說是建立廣播平台就好</a:t>
            </a:r>
            <a:endParaRPr b="1" sz="1725">
              <a:solidFill>
                <a:schemeClr val="dk1"/>
              </a:solidFill>
            </a:endParaRPr>
          </a:p>
          <a:p>
            <a:pPr indent="-31352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725">
                <a:solidFill>
                  <a:schemeClr val="dk1"/>
                </a:solidFill>
              </a:rPr>
              <a:t>一個 開源框架，用於 即時串流生理/行為資料</a:t>
            </a:r>
            <a:br>
              <a:rPr lang="zh-TW" sz="1725">
                <a:solidFill>
                  <a:schemeClr val="dk1"/>
                </a:solidFill>
              </a:rPr>
            </a:br>
            <a:endParaRPr sz="1725">
              <a:solidFill>
                <a:schemeClr val="dk1"/>
              </a:solidFill>
            </a:endParaRPr>
          </a:p>
          <a:p>
            <a:pPr indent="-3135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725">
                <a:solidFill>
                  <a:schemeClr val="dk1"/>
                </a:solidFill>
              </a:rPr>
              <a:t>支援 EEG、EMG、眼動、實驗事件標記 (Event Marker) 等</a:t>
            </a:r>
            <a:br>
              <a:rPr lang="zh-TW" sz="1725">
                <a:solidFill>
                  <a:schemeClr val="dk1"/>
                </a:solidFill>
              </a:rPr>
            </a:br>
            <a:endParaRPr sz="1983">
              <a:solidFill>
                <a:schemeClr val="dk1"/>
              </a:solidFill>
            </a:endParaRPr>
          </a:p>
          <a:p>
            <a:pPr indent="-3135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725">
                <a:solidFill>
                  <a:schemeClr val="dk1"/>
                </a:solidFill>
              </a:rPr>
              <a:t>提供 跨平台、跨程式 的資料交換</a:t>
            </a:r>
            <a:br>
              <a:rPr lang="zh-TW" sz="1725">
                <a:solidFill>
                  <a:schemeClr val="dk1"/>
                </a:solidFill>
              </a:rPr>
            </a:br>
            <a:endParaRPr sz="172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3740"/>
              <a:buFont typeface="Arial"/>
              <a:buNone/>
            </a:pPr>
            <a:r>
              <a:rPr b="1" lang="zh-TW" sz="1725">
                <a:solidFill>
                  <a:schemeClr val="dk1"/>
                </a:solidFill>
              </a:rPr>
              <a:t>主要功能</a:t>
            </a:r>
            <a:endParaRPr b="1" sz="1725">
              <a:solidFill>
                <a:schemeClr val="dk1"/>
              </a:solidFill>
            </a:endParaRPr>
          </a:p>
          <a:p>
            <a:pPr indent="-31352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725">
                <a:solidFill>
                  <a:schemeClr val="dk1"/>
                </a:solidFill>
              </a:rPr>
              <a:t>時間同步：確保不同設備與電腦之間的資料在同一時間軸上</a:t>
            </a:r>
            <a:br>
              <a:rPr lang="zh-TW" sz="1725">
                <a:solidFill>
                  <a:schemeClr val="dk1"/>
                </a:solidFill>
              </a:rPr>
            </a:br>
            <a:endParaRPr sz="1725">
              <a:solidFill>
                <a:schemeClr val="dk1"/>
              </a:solidFill>
            </a:endParaRPr>
          </a:p>
          <a:p>
            <a:pPr indent="-3135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725">
                <a:solidFill>
                  <a:schemeClr val="dk1"/>
                </a:solidFill>
              </a:rPr>
              <a:t>即時傳輸：透過網路或本機傳送訊號</a:t>
            </a:r>
            <a:br>
              <a:rPr lang="zh-TW" sz="1725">
                <a:solidFill>
                  <a:schemeClr val="dk1"/>
                </a:solidFill>
              </a:rPr>
            </a:br>
            <a:endParaRPr sz="1725">
              <a:solidFill>
                <a:schemeClr val="dk1"/>
              </a:solidFill>
            </a:endParaRPr>
          </a:p>
          <a:p>
            <a:pPr indent="-3135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725">
                <a:solidFill>
                  <a:schemeClr val="dk1"/>
                </a:solidFill>
              </a:rPr>
              <a:t>統一介面：各種裝置 → 相同格式輸出</a:t>
            </a:r>
            <a:endParaRPr sz="172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LSL(Lab Streaming Layer)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實驗開始 建立LSL stream</a:t>
            </a:r>
            <a:endParaRPr/>
          </a:p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20735" l="0" r="38495" t="0"/>
          <a:stretch/>
        </p:blipFill>
        <p:spPr>
          <a:xfrm>
            <a:off x="2928423" y="1017725"/>
            <a:ext cx="5304051" cy="4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/>
          <p:nvPr/>
        </p:nvSpPr>
        <p:spPr>
          <a:xfrm>
            <a:off x="5034750" y="2878575"/>
            <a:ext cx="1158600" cy="169800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953600" y="3108275"/>
            <a:ext cx="4144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FF0000"/>
                </a:solidFill>
              </a:rPr>
              <a:t>自訂 大家都在送marker 要記得自己的</a:t>
            </a:r>
            <a:endParaRPr sz="1300">
              <a:solidFill>
                <a:srgbClr val="FF0000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b="-12394" l="0" r="77378" t="3957"/>
          <a:stretch/>
        </p:blipFill>
        <p:spPr>
          <a:xfrm>
            <a:off x="149825" y="1510451"/>
            <a:ext cx="2068475" cy="11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3948700" y="1752600"/>
            <a:ext cx="1158600" cy="169800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LSL(Lab Streaming Layer)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cygnus</a:t>
            </a:r>
            <a:r>
              <a:rPr lang="zh-TW"/>
              <a:t>選擇頻道</a:t>
            </a:r>
            <a:endParaRPr/>
          </a:p>
        </p:txBody>
      </p:sp>
      <p:sp>
        <p:nvSpPr>
          <p:cNvPr id="180" name="Google Shape;180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425" y="2075225"/>
            <a:ext cx="38671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LSL(Lab Streaming Layer)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9127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每個trial開始時發送event marker</a:t>
            </a:r>
            <a:endParaRPr/>
          </a:p>
        </p:txBody>
      </p:sp>
      <p:sp>
        <p:nvSpPr>
          <p:cNvPr id="188" name="Google Shape;188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600" y="2717288"/>
            <a:ext cx="724852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63" y="1240164"/>
            <a:ext cx="9143999" cy="110512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5634000" y="1347100"/>
            <a:ext cx="818950" cy="572700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3816300" y="3737475"/>
            <a:ext cx="1158600" cy="169800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補充資料: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Psychopy 官方教學影片: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https://youtube.com/playlist?list=PLFB5A1BE51964D587&amp;si=IVQwQCiwnygQcElO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下載點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5" y="1017729"/>
            <a:ext cx="9144003" cy="434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PsychoPy Builder (</a:t>
            </a:r>
            <a:r>
              <a:rPr lang="zh-TW"/>
              <a:t>我們主要要用的）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850" y="871475"/>
            <a:ext cx="6035400" cy="39783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2966225" y="999750"/>
            <a:ext cx="6035400" cy="572700"/>
          </a:xfrm>
          <a:prstGeom prst="rect">
            <a:avLst/>
          </a:prstGeom>
          <a:noFill/>
          <a:ln cap="flat" cmpd="sng" w="762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028450" y="947850"/>
            <a:ext cx="18177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zh-TW" sz="1800">
                <a:solidFill>
                  <a:schemeClr val="accent1"/>
                </a:solidFill>
              </a:rPr>
              <a:t>操作欄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2988525" y="1672675"/>
            <a:ext cx="3234000" cy="1984800"/>
          </a:xfrm>
          <a:prstGeom prst="rect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954675" y="2270675"/>
            <a:ext cx="23121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8E7CC3"/>
                </a:solidFill>
              </a:rPr>
              <a:t>2. routines 區，</a:t>
            </a:r>
            <a:endParaRPr sz="18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8E7CC3"/>
                </a:solidFill>
              </a:rPr>
              <a:t>把功能加到這裡</a:t>
            </a:r>
            <a:endParaRPr sz="1800">
              <a:solidFill>
                <a:srgbClr val="8E7CC3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408232" y="1672675"/>
            <a:ext cx="2490900" cy="1984800"/>
          </a:xfrm>
          <a:prstGeom prst="rect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306375" y="3757700"/>
            <a:ext cx="2694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3C47D"/>
                </a:solidFill>
              </a:rPr>
              <a:t>3. Components ，可以把功能拖到routines 區</a:t>
            </a:r>
            <a:endParaRPr sz="1800">
              <a:solidFill>
                <a:srgbClr val="93C47D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2981325" y="3714750"/>
            <a:ext cx="2427000" cy="12192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554325" y="4148225"/>
            <a:ext cx="2427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1C232"/>
                </a:solidFill>
              </a:rPr>
              <a:t>4. flow 顯示實驗流程</a:t>
            </a:r>
            <a:endParaRPr sz="18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PsychoPy Coder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29" y="1106249"/>
            <a:ext cx="856394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311700" y="1381125"/>
            <a:ext cx="393300" cy="3615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800250" y="1252275"/>
            <a:ext cx="1266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C78D8"/>
                </a:solidFill>
              </a:rPr>
              <a:t>新建檔案</a:t>
            </a:r>
            <a:endParaRPr b="1" sz="1800">
              <a:solidFill>
                <a:srgbClr val="3C78D8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724025" y="1885950"/>
            <a:ext cx="7248600" cy="1886100"/>
          </a:xfrm>
          <a:prstGeom prst="rect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552975" y="2551075"/>
            <a:ext cx="2190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8E7CC3"/>
                </a:solidFill>
              </a:rPr>
              <a:t>在這裡寫程式</a:t>
            </a:r>
            <a:endParaRPr b="1" sz="1800">
              <a:solidFill>
                <a:srgbClr val="8E7CC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舉例：ＥＲＰ</a:t>
            </a:r>
            <a:r>
              <a:rPr lang="zh-TW"/>
              <a:t>實驗設計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刺激類型:</a:t>
            </a:r>
            <a:endParaRPr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800">
                <a:solidFill>
                  <a:schemeClr val="dk1"/>
                </a:solidFill>
              </a:rPr>
              <a:t>標準刺激（Standard）：黑色十字 (80%)</a:t>
            </a:r>
            <a:endParaRPr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800">
                <a:solidFill>
                  <a:schemeClr val="dk1"/>
                </a:solidFill>
              </a:rPr>
              <a:t>目標刺激（Target）：紅色圓形 (20%)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任務:</a:t>
            </a:r>
            <a:endParaRPr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800">
                <a:solidFill>
                  <a:schemeClr val="dk1"/>
                </a:solidFill>
              </a:rPr>
              <a:t>當看到紅色圓形 → 按空白鍵</a:t>
            </a:r>
            <a:endParaRPr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TW" sz="1800">
                <a:solidFill>
                  <a:schemeClr val="dk1"/>
                </a:solidFill>
              </a:rPr>
              <a:t>黑色十字 → 不用按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832400" y="400050"/>
            <a:ext cx="3999900" cy="4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時間參數的設定: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EEG 分析: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關注 P300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Epoch (−200~800 ms)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Baseline correction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平均 Target vs. Standard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比較波形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29998" l="26149" r="46028" t="57779"/>
          <a:stretch/>
        </p:blipFill>
        <p:spPr>
          <a:xfrm>
            <a:off x="4946700" y="809800"/>
            <a:ext cx="3999898" cy="114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舉例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 title="Screenshot 2025-09-20 at 12.04.3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600" y="516875"/>
            <a:ext cx="6503598" cy="422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4311600" y="3937250"/>
            <a:ext cx="801900" cy="4560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-306800" y="2882225"/>
            <a:ext cx="4383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點這裡建立routine(我們取名為trial 的部分） ，裡面放ERP的刺激，也就是實驗主要流程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2083600" y="3810875"/>
            <a:ext cx="801900" cy="4560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8"/>
          <p:cNvCxnSpPr>
            <a:stCxn id="107" idx="1"/>
          </p:cNvCxnSpPr>
          <p:nvPr/>
        </p:nvCxnSpPr>
        <p:spPr>
          <a:xfrm rot="10800000">
            <a:off x="1685800" y="3829175"/>
            <a:ext cx="397800" cy="209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Screenshot 2025-09-20 at 12.31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523675"/>
            <a:ext cx="7002798" cy="456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功能</a:t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1526525" y="1952625"/>
            <a:ext cx="1083300" cy="792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1526525" y="3343275"/>
            <a:ext cx="940500" cy="289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5553075" y="1630050"/>
            <a:ext cx="2764200" cy="1818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54875" y="3818725"/>
            <a:ext cx="27642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1"/>
                </a:solidFill>
              </a:rPr>
              <a:t>stimuli 中可以選實驗裡要的刺激種類，我們的每張圖片間隔也是用Stimuli來設定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功能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 title="Screenshot 2025-09-20 at 12.17.5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582900"/>
            <a:ext cx="6923750" cy="456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5829300" y="1581150"/>
            <a:ext cx="2600400" cy="1819200"/>
          </a:xfrm>
          <a:prstGeom prst="rect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1711200" y="2749675"/>
            <a:ext cx="1050900" cy="327000"/>
          </a:xfrm>
          <a:prstGeom prst="rect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3247950" y="1304925"/>
            <a:ext cx="2648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AA84F"/>
                </a:solidFill>
              </a:rPr>
              <a:t>受試者回應，從Responses裡面挑選</a:t>
            </a:r>
            <a:endParaRPr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功能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 title="Screenshot 2025-09-20 at 12.24.1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5" y="939627"/>
            <a:ext cx="7355924" cy="37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75" y="2908275"/>
            <a:ext cx="5059225" cy="11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4238625" y="276225"/>
            <a:ext cx="40959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8E7CC3"/>
                </a:solidFill>
              </a:rPr>
              <a:t>在custom 方塊中可以找到code 的選項，可以寫ＬＳＬ</a:t>
            </a:r>
            <a:r>
              <a:rPr lang="zh-TW" sz="1800">
                <a:solidFill>
                  <a:srgbClr val="8E7CC3"/>
                </a:solidFill>
              </a:rPr>
              <a:t>連線所需要的程式碼。</a:t>
            </a:r>
            <a:endParaRPr sz="1800">
              <a:solidFill>
                <a:srgbClr val="8E7CC3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6038850" y="3238500"/>
            <a:ext cx="885900" cy="876300"/>
          </a:xfrm>
          <a:prstGeom prst="rect">
            <a:avLst/>
          </a:prstGeom>
          <a:noFill/>
          <a:ln cap="flat" cmpd="sng" w="7620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552450" y="3162300"/>
            <a:ext cx="885900" cy="324000"/>
          </a:xfrm>
          <a:prstGeom prst="rect">
            <a:avLst/>
          </a:prstGeom>
          <a:noFill/>
          <a:ln cap="flat" cmpd="sng" w="7620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